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72" r:id="rId4"/>
    <p:sldId id="263" r:id="rId5"/>
    <p:sldId id="266" r:id="rId6"/>
    <p:sldId id="267" r:id="rId7"/>
    <p:sldId id="274" r:id="rId8"/>
    <p:sldId id="280" r:id="rId9"/>
    <p:sldId id="269" r:id="rId10"/>
    <p:sldId id="270" r:id="rId11"/>
    <p:sldId id="279" r:id="rId12"/>
    <p:sldId id="278" r:id="rId13"/>
    <p:sldId id="262" r:id="rId14"/>
    <p:sldId id="261" r:id="rId15"/>
    <p:sldId id="260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2A2"/>
    <a:srgbClr val="F6F6E2"/>
    <a:srgbClr val="FEFEFC"/>
    <a:srgbClr val="0000FF"/>
    <a:srgbClr val="FF0000"/>
    <a:srgbClr val="00FF00"/>
    <a:srgbClr val="F9FBFD"/>
    <a:srgbClr val="A5FE2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4675" autoAdjust="0"/>
  </p:normalViewPr>
  <p:slideViewPr>
    <p:cSldViewPr>
      <p:cViewPr>
        <p:scale>
          <a:sx n="70" d="100"/>
          <a:sy n="70" d="100"/>
        </p:scale>
        <p:origin x="-121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BFF92-0FA4-43D7-98F1-A53B30CD8BB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3348-0EFE-4D52-BD07-319410FC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4167BF-59A6-44CB-976B-2BA4A8636F6B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F53-61AB-4BBA-A39C-4748F0842529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C98-CBE5-4804-86BF-0A5099CCCA70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4EF5-6ADA-40B5-91C5-0AD7A47FC2D3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34C-4C70-4963-A91A-C2CC732C5E1C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A537-58E7-4334-813E-502000CFC0F4}" type="datetime1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3A55-31D6-4E90-A3BE-597DA24DD4B8}" type="datetime1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4D8-95CA-49B5-AAA3-B2B1AD6175C0}" type="datetime1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0E30-21F4-4DE0-95A6-873D1D31CF31}" type="datetime1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DD6D-5E4E-46A6-AC34-547921EF0BED}" type="datetime1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6943-370D-4A44-9FEB-5C31B02075B1}" type="datetime1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79123A-F425-4EA5-B3DF-533E6C414BF5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92143B-7EE3-4205-88F2-944D4D7BF2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382000" cy="138499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Challenges in the Development of Ocean </a:t>
            </a:r>
            <a:r>
              <a:rPr lang="en-US" sz="2800" b="1" dirty="0"/>
              <a:t>C</a:t>
            </a:r>
            <a:r>
              <a:rPr lang="en-US" sz="2800" b="1" dirty="0" smtClean="0"/>
              <a:t>oupled, Operational Hurricane </a:t>
            </a:r>
            <a:r>
              <a:rPr lang="en-US" sz="2800" b="1" dirty="0"/>
              <a:t>F</a:t>
            </a:r>
            <a:r>
              <a:rPr lang="en-US" sz="2800" b="1" dirty="0" smtClean="0"/>
              <a:t>orecast </a:t>
            </a:r>
            <a:r>
              <a:rPr lang="en-US" sz="2800" b="1" dirty="0"/>
              <a:t>M</a:t>
            </a:r>
            <a:r>
              <a:rPr lang="en-US" sz="2800" b="1" dirty="0" smtClean="0"/>
              <a:t>odel </a:t>
            </a:r>
          </a:p>
          <a:p>
            <a:pPr algn="ctr"/>
            <a:r>
              <a:rPr lang="en-US" sz="2800" b="1" dirty="0" smtClean="0"/>
              <a:t>at National Weather Service (NWS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87285" y="2486967"/>
            <a:ext cx="5769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>Hyun-</a:t>
            </a:r>
            <a:r>
              <a:rPr lang="en-US" dirty="0" err="1" smtClean="0"/>
              <a:t>Sook</a:t>
            </a:r>
            <a:r>
              <a:rPr lang="en-US" dirty="0" smtClean="0"/>
              <a:t> Kim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Environmental Modeling Center (EMC)</a:t>
            </a:r>
          </a:p>
          <a:p>
            <a:pPr algn="ctr"/>
            <a:r>
              <a:rPr lang="en-US" dirty="0" smtClean="0"/>
              <a:t>National Centers for Environmental Prediction (NCEP)</a:t>
            </a:r>
          </a:p>
          <a:p>
            <a:pPr algn="ctr"/>
            <a:r>
              <a:rPr lang="en-US" dirty="0" smtClean="0"/>
              <a:t>National Weather Service (NWS)</a:t>
            </a:r>
          </a:p>
          <a:p>
            <a:pPr algn="ctr"/>
            <a:r>
              <a:rPr lang="en-US" dirty="0" smtClean="0"/>
              <a:t>NOAA</a:t>
            </a:r>
          </a:p>
          <a:p>
            <a:pPr algn="ctr"/>
            <a:r>
              <a:rPr lang="en-US" dirty="0" smtClean="0"/>
              <a:t>College Park, MD 20740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Friday April 10,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5643" y="6501781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10</a:t>
            </a:fld>
            <a:endParaRPr lang="en-US" dirty="0"/>
          </a:p>
        </p:txBody>
      </p:sp>
      <p:pic>
        <p:nvPicPr>
          <p:cNvPr id="11269" name="Picture 5" descr="D:\Y2015\TalkSyposium\paper3_fig1_All_hor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6" y="1143000"/>
            <a:ext cx="6496989" cy="31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693994" y="2408078"/>
            <a:ext cx="1940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3223" y="4348583"/>
            <a:ext cx="5711783" cy="2151510"/>
            <a:chOff x="476310" y="4265707"/>
            <a:chExt cx="6324599" cy="2523758"/>
          </a:xfrm>
        </p:grpSpPr>
        <p:pic>
          <p:nvPicPr>
            <p:cNvPr id="11266" name="Picture 2" descr="D:\Y2015\BTK1213W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10" y="4265707"/>
              <a:ext cx="6324599" cy="25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98368" y="471282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 TCs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4717775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TCs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8000" y="1688775"/>
            <a:ext cx="1862909" cy="1723549"/>
            <a:chOff x="6906073" y="1638845"/>
            <a:chExt cx="2032662" cy="1723549"/>
          </a:xfrm>
        </p:grpSpPr>
        <p:sp>
          <p:nvSpPr>
            <p:cNvPr id="5" name="TextBox 4"/>
            <p:cNvSpPr txBox="1"/>
            <p:nvPr/>
          </p:nvSpPr>
          <p:spPr>
            <a:xfrm>
              <a:off x="6906073" y="1638845"/>
              <a:ext cx="2032662" cy="172354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</a:t>
              </a:r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(dark):</a:t>
              </a:r>
            </a:p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HWRF-HYCOM</a:t>
              </a:r>
            </a:p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(exp.)</a:t>
              </a:r>
            </a:p>
            <a:p>
              <a:endPara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ctl</a:t>
              </a:r>
              <a:r>
                <a:rPr lang="en-US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(light): </a:t>
              </a:r>
            </a:p>
            <a:p>
              <a:pPr algn="ctr"/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non-coupled HWRF</a:t>
              </a:r>
            </a:p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(exp. op. for JTWC)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168779" y="2500619"/>
              <a:ext cx="1371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28600" y="76200"/>
            <a:ext cx="8610600" cy="82073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HYCOM Coupling vs. Non-Coupled</a:t>
            </a:r>
            <a:endParaRPr lang="en-US" sz="2400" b="1" dirty="0"/>
          </a:p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2012–2013 Western North Pacific Typhoon Forecast Comparisons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8806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(Kim et al. 2015, in review)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89642" y="4370203"/>
            <a:ext cx="3020085" cy="210826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HYCOM Coupling 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non-balance gradient winds </a:t>
            </a:r>
            <a:endParaRPr lang="en-US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air-sea interaction reconsidered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revisit Initial Conditions for Atm. &amp;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Ocn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6442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7920" y="228600"/>
            <a:ext cx="8001000" cy="76944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Comparisons of Forecasts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(07W) July 7 to 13,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991" y="1143607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IC=2013/07/10 00Z</a:t>
            </a:r>
            <a:endParaRPr lang="en-US" dirty="0"/>
          </a:p>
        </p:txBody>
      </p:sp>
      <p:pic>
        <p:nvPicPr>
          <p:cNvPr id="2052" name="Picture 4" descr="D:\Y2015\TalkSyposium\TrackForecast_Soulik_201407100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9" y="1514448"/>
            <a:ext cx="4594225" cy="45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51270" y="1514448"/>
            <a:ext cx="4399856" cy="3173194"/>
            <a:chOff x="4651270" y="1353926"/>
            <a:chExt cx="4399856" cy="3173194"/>
          </a:xfrm>
        </p:grpSpPr>
        <p:grpSp>
          <p:nvGrpSpPr>
            <p:cNvPr id="11" name="Group 10"/>
            <p:cNvGrpSpPr/>
            <p:nvPr/>
          </p:nvGrpSpPr>
          <p:grpSpPr>
            <a:xfrm>
              <a:off x="4651270" y="1353926"/>
              <a:ext cx="4399856" cy="3173194"/>
              <a:chOff x="4651270" y="1600200"/>
              <a:chExt cx="4399856" cy="3173194"/>
            </a:xfrm>
          </p:grpSpPr>
          <p:pic>
            <p:nvPicPr>
              <p:cNvPr id="2053" name="Picture 5" descr="D:\Y2015\TalkSyposium\cf_track3N1_H3Y2_Soulik2013070718cyc054-1000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270" y="1600200"/>
                <a:ext cx="4399856" cy="3173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7696200" y="2514600"/>
                <a:ext cx="0" cy="1752600"/>
              </a:xfrm>
              <a:prstGeom prst="line">
                <a:avLst/>
              </a:prstGeom>
              <a:ln w="158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7670549" y="27548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Landfall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28238" y="4876800"/>
            <a:ext cx="3645920" cy="133882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HYCOM coupling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– similar/slightly better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– reduced by &lt;20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6442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229600" cy="91307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Heat Sources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/>
              <a:t>Specific Humidity (left panels) at the Lowest </a:t>
            </a:r>
            <a:r>
              <a:rPr lang="en-US" sz="2000" dirty="0"/>
              <a:t>M</a:t>
            </a:r>
            <a:r>
              <a:rPr lang="en-US" sz="2000" dirty="0" smtClean="0"/>
              <a:t>odel Layer and 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/>
              <a:t>Air-Sea Temperature Differences (right panels)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195250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Azimuthal average from the storm center out to 300 km</a:t>
            </a:r>
            <a:endParaRPr lang="en-US" sz="1600" dirty="0"/>
          </a:p>
        </p:txBody>
      </p:sp>
      <p:pic>
        <p:nvPicPr>
          <p:cNvPr id="1028" name="Picture 4" descr="D:\Y2015\TalkSyposium\diff_XhSPFHAXIS_d03_cyc054-1000_Soulik07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75062"/>
            <a:ext cx="3678677" cy="41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Y2015\TalkSyposium\AxialAvg_TsTa1000mb_2013071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0606"/>
            <a:ext cx="3393332" cy="41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075" y="106547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Soulik</a:t>
            </a:r>
            <a:r>
              <a:rPr lang="en-US" sz="1600" dirty="0" smtClean="0"/>
              <a:t> (2013) IC=2013/07/10 00Z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86550" y="143166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Specific Humidity </a:t>
            </a:r>
          </a:p>
          <a:p>
            <a:r>
              <a:rPr lang="en-US" u="sng" dirty="0" smtClean="0"/>
              <a:t>(Latent Heat Flux)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44801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Air-Sea Temperature Difference </a:t>
            </a:r>
          </a:p>
          <a:p>
            <a:pPr algn="ctr"/>
            <a:r>
              <a:rPr lang="en-US" u="sng" dirty="0" smtClean="0"/>
              <a:t>(Sensible Heat Flux)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964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1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453062"/>
            <a:ext cx="152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SST cooling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(&lt;4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655398"/>
            <a:ext cx="8491144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of Intensity Forecasts should include SST feedback.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Atm.   the air-sea interaction parameterization and IC.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Ocg.   IC better representing the upper structure (MLD,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dT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dZ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mixing physics).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920" y="152400"/>
            <a:ext cx="8001000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Comparisons of </a:t>
            </a:r>
            <a:r>
              <a:rPr lang="en-US" sz="2400" b="1" dirty="0" smtClean="0"/>
              <a:t>SST Cooling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05000" y="806160"/>
            <a:ext cx="6553200" cy="4736068"/>
            <a:chOff x="1905000" y="806160"/>
            <a:chExt cx="6553200" cy="4736068"/>
          </a:xfrm>
        </p:grpSpPr>
        <p:grpSp>
          <p:nvGrpSpPr>
            <p:cNvPr id="9" name="Group 8"/>
            <p:cNvGrpSpPr/>
            <p:nvPr/>
          </p:nvGrpSpPr>
          <p:grpSpPr>
            <a:xfrm>
              <a:off x="1905000" y="806160"/>
              <a:ext cx="6553200" cy="4736068"/>
              <a:chOff x="1569159" y="829548"/>
              <a:chExt cx="6553200" cy="473606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569159" y="1140380"/>
                <a:ext cx="6553200" cy="4425236"/>
                <a:chOff x="2075121" y="304800"/>
                <a:chExt cx="6934200" cy="4770328"/>
              </a:xfrm>
            </p:grpSpPr>
            <p:pic>
              <p:nvPicPr>
                <p:cNvPr id="1026" name="Picture 2" descr="D:\Y2015\TalkSyposium\2DValid_tmi_amsresst20130710_rtofs_cyc054_5da_Soulik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5121" y="304800"/>
                  <a:ext cx="5410200" cy="47703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7467600" y="457200"/>
                  <a:ext cx="152400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HYCOM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485321" y="1905000"/>
                  <a:ext cx="152400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GFS</a:t>
                  </a:r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485321" y="3352800"/>
                  <a:ext cx="1524000" cy="6967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TMI-AMSRE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984491" y="829548"/>
                <a:ext cx="2052376" cy="342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Initial Condition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6966" y="829548"/>
                <a:ext cx="1288103" cy="342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Day 5  SST</a:t>
                </a:r>
                <a:endParaRPr lang="en-US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819400" y="1768533"/>
              <a:ext cx="762000" cy="517467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819400" y="4495800"/>
              <a:ext cx="762000" cy="517467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4702772" y="1676401"/>
            <a:ext cx="1012228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08808" y="4343400"/>
            <a:ext cx="1012228" cy="6096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4543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74638"/>
            <a:ext cx="8458200" cy="944562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sz="2400" dirty="0" smtClean="0"/>
              <a:t>The Hurricane Forecast Improvement Project (HFIP)</a:t>
            </a:r>
          </a:p>
          <a:p>
            <a:pPr>
              <a:lnSpc>
                <a:spcPct val="120000"/>
              </a:lnSpc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Model Impact Tiger Team (OMITT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2015-2016</a:t>
            </a: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2027237"/>
            <a:ext cx="8441963" cy="46021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Specific Charge to the Current Tiger teams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900" i="1" u="sng" dirty="0">
                <a:latin typeface="Arial" panose="020B0604020202020204" pitchFamily="34" charset="0"/>
                <a:cs typeface="Arial" panose="020B0604020202020204" pitchFamily="34" charset="0"/>
              </a:rPr>
              <a:t>the benefit of coupling ocean </a:t>
            </a:r>
            <a:r>
              <a:rPr lang="en-US" sz="19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1900" i="1" u="sng" dirty="0">
                <a:latin typeface="Arial" panose="020B0604020202020204" pitchFamily="34" charset="0"/>
                <a:cs typeface="Arial" panose="020B0604020202020204" pitchFamily="34" charset="0"/>
              </a:rPr>
              <a:t>of various complexity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hurricane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atmospheric model, by assessing the impacts of the ocean components on the HWRF forecasts and the sensitivity of these impacts on air-sea interface, surface flux, and atmospheric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 change in sea surface conditions from the initial state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1D subsurface mixing model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complexities of 3D ocean models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various fluxes on hurricane prediction such as waves, sea spray etc.</a:t>
            </a:r>
          </a:p>
          <a:p>
            <a:pPr marL="914400" lvl="2" indent="0">
              <a:buFont typeface="Arial" charset="0"/>
              <a:buNone/>
              <a:defRPr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will include:</a:t>
            </a:r>
          </a:p>
          <a:p>
            <a:pPr lvl="2"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among team participants on: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Models to be compared – </a:t>
            </a:r>
            <a:r>
              <a:rPr lang="en-US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HYCOM, POM and NCOM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to compare results – </a:t>
            </a:r>
            <a:r>
              <a:rPr lang="en-US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build metrics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Storm selected – </a:t>
            </a:r>
            <a:r>
              <a:rPr lang="en-US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2014: Edouard, Gonzalo, Iselle, Julio and Fengshen; 2013: </a:t>
            </a:r>
            <a:r>
              <a:rPr lang="en-US" sz="19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Soulik</a:t>
            </a:r>
            <a:r>
              <a:rPr lang="en-US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 and 2012: Isaac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a report to be presented at the 2015 HFIP annual meeting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295400"/>
            <a:ext cx="8229600" cy="74691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Hyun-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Kim (chair) and George Halliwell (co-chair)</a:t>
            </a:r>
          </a:p>
          <a:p>
            <a:pPr>
              <a:lnSpc>
                <a:spcPts val="1600"/>
              </a:lnSpc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</a:p>
          <a:p>
            <a:pPr>
              <a:lnSpc>
                <a:spcPts val="1600"/>
              </a:lnSpc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~20 scientists from 12 institutions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978" y="1219200"/>
            <a:ext cx="78486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Comprehensive, Multi-Institutional Collective Efforts: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Coupled Boundary Layers/Air-Sea Transfer (CBLAST) (2004) – air-sea interaction flux at winds &lt; 30 m/s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of Typhoon and Ocean Project (ITOP) &amp; TCS-10 (2010) – air-sea interaction flux at winds ≥ 30 m/s (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http://p3rd.as.ntu.edu.tw/2008/data/doc/presentations/20101104/5.4_Jim_Moore.pdf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 Research Division: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 Field Program from 1997 changed to 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Forecast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(IFEX)  from 2005 –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Ocean Research Field Campaign (varies year by year)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Ocean Obs. – AXBTs,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SeaGliders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AXCP, AXCDP,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Program supported by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Disaster Relief Act (a.k.a. Sandy Supplemental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fund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(2014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8031178" cy="59022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Hurricane Field Activities</a:t>
            </a:r>
          </a:p>
        </p:txBody>
      </p:sp>
    </p:spTree>
    <p:extLst>
      <p:ext uri="{BB962C8B-B14F-4D97-AF65-F5344CB8AC3E}">
        <p14:creationId xmlns:p14="http://schemas.microsoft.com/office/powerpoint/2010/main" val="18444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8237515" cy="67319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36" y="914400"/>
            <a:ext cx="837804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Lack of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Air-sea parameters, in particular, are heavily tuned to non-coupling.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HWRF IC/BC are provided from GFS whose SST is non-eddy resolving and persistent per a 24-h period (no diurnal variation).</a:t>
            </a:r>
          </a:p>
          <a:p>
            <a:pPr marL="800100" lvl="1" indent="-342900"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Validation Activity</a:t>
            </a:r>
          </a:p>
          <a:p>
            <a:pPr marL="800100" lvl="1" indent="-342900"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Observations for Validation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 Power as higher resolution, multi-moving nest domains, and expanding to global application.</a:t>
            </a:r>
          </a:p>
          <a:p>
            <a:pPr marL="800100" lvl="1" indent="-342900">
              <a:buAutoNum type="alphaL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Focusing on Developing/Updating Model Each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Requests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NHC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forecast products –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Competing against implementing right physics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intense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Tests &amp; Experiments for upcoming version (yearly)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(2000 cases) were simulated, which cover the 2011-2014 seasons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Real-time exercise in parallel w/ operational and experimental systems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Y2015\TalkSyposium\H3Y2_Soulik07w_Cooling6hr_HtrackR_matr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08" y="5086076"/>
            <a:ext cx="6854892" cy="15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1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748672" y="529468"/>
            <a:ext cx="5507854" cy="5039352"/>
            <a:chOff x="885825" y="20143"/>
            <a:chExt cx="7075735" cy="5701323"/>
          </a:xfrm>
        </p:grpSpPr>
        <p:grpSp>
          <p:nvGrpSpPr>
            <p:cNvPr id="22" name="Group 21"/>
            <p:cNvGrpSpPr/>
            <p:nvPr/>
          </p:nvGrpSpPr>
          <p:grpSpPr>
            <a:xfrm>
              <a:off x="885825" y="20143"/>
              <a:ext cx="7075735" cy="5701323"/>
              <a:chOff x="885825" y="20143"/>
              <a:chExt cx="7075735" cy="5701323"/>
            </a:xfrm>
          </p:grpSpPr>
          <p:pic>
            <p:nvPicPr>
              <p:cNvPr id="5123" name="Picture 3" descr="Z:\H3Y2\Soulik07w\2013070718\cyc054-1000\movie\soulik07w_TUVsrf_cyc054_all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825" y="20143"/>
                <a:ext cx="7075735" cy="51770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2590800" y="2352252"/>
                <a:ext cx="2645545" cy="336921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3581400" y="4724400"/>
              <a:ext cx="1654944" cy="99706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88857" y="838200"/>
            <a:ext cx="1795451" cy="5347618"/>
            <a:chOff x="188857" y="838200"/>
            <a:chExt cx="1795451" cy="5347618"/>
          </a:xfrm>
        </p:grpSpPr>
        <p:sp>
          <p:nvSpPr>
            <p:cNvPr id="8" name="TextBox 7"/>
            <p:cNvSpPr txBox="1"/>
            <p:nvPr/>
          </p:nvSpPr>
          <p:spPr>
            <a:xfrm>
              <a:off x="188857" y="838200"/>
              <a:ext cx="1795451" cy="53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Soulik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(2013)</a:t>
              </a:r>
            </a:p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7/8 – 7/13</a:t>
              </a:r>
            </a:p>
            <a:p>
              <a:pPr algn="ctr"/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1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HYCOM-HWRF simulations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1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SST &amp;</a:t>
              </a:r>
            </a:p>
            <a:p>
              <a:pPr algn="ctr">
                <a:lnSpc>
                  <a:spcPts val="21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ocean surface currents</a:t>
              </a:r>
            </a:p>
            <a:p>
              <a:pPr algn="ctr">
                <a:lnSpc>
                  <a:spcPts val="21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a 5-day</a:t>
              </a:r>
            </a:p>
            <a:p>
              <a:pPr algn="ctr"/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100"/>
                </a:lnSpc>
              </a:pP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100"/>
                </a:lnSpc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100"/>
                </a:lnSpc>
              </a:pP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21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Magnitude of SST cooling is</a:t>
              </a:r>
            </a:p>
            <a:p>
              <a:pPr algn="ctr">
                <a:lnSpc>
                  <a:spcPts val="2100"/>
                </a:lnSpc>
              </a:pP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(8</a:t>
              </a:r>
              <a:r>
                <a:rPr lang="en-US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57200" y="1600200"/>
              <a:ext cx="14478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7200" y="223935"/>
            <a:ext cx="8305800" cy="61106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/>
              <a:t>Animation: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/>
              <a:t>Coupled HYCOM-HWRF Simulations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44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2768" y="469349"/>
            <a:ext cx="8001000" cy="59022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/>
              <a:t>Outline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17964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Cyclone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Hurricane Weather Research and Forecast system (HWRF)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Comparisons of North Atlantic Hurricane Forecasts between HYCOM and POM coupling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Comparisons of Western North Pacific Typhoon Forecasts between HYCOM coupling and non-coupling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Ocean Model Impact Study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7365" y="291227"/>
            <a:ext cx="8135015" cy="46166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Challenges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0272" y="914400"/>
            <a:ext cx="776287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operational Hurricane Weather Research and Forecast System (HWRF) coupled to POM (since 2007)</a:t>
            </a:r>
          </a:p>
          <a:p>
            <a:pPr marL="468630" indent="-285750">
              <a:spcBef>
                <a:spcPts val="600"/>
              </a:spcBef>
              <a:buFont typeface="Wingdings"/>
              <a:buChar char="è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HYCOM (experimental) to be in the operational in 2016</a:t>
            </a:r>
          </a:p>
          <a:p>
            <a:pPr marL="285750" indent="-285750">
              <a:spcBef>
                <a:spcPts val="1200"/>
              </a:spcBef>
              <a:buFont typeface="Wingdings 3" panose="05040102010807070707" pitchFamily="18" charset="2"/>
              <a:buChar char="u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 5-day numerical guidance products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time, 4 times per a day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NHC/JTWC/CPHC forecasters</a:t>
            </a:r>
          </a:p>
          <a:p>
            <a:pPr marL="285750" indent="-285750">
              <a:spcBef>
                <a:spcPts val="1200"/>
              </a:spcBef>
              <a:buFont typeface="Wingdings 3" panose="05040102010807070707" pitchFamily="18" charset="2"/>
              <a:buChar char="u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2015, expanding to Indian Ocean and Southern Hemisphere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Triple nested, w/ model grid resolution, 18-6-2 km; 61 levels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Numerical Integration step, 30 sec.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 storms at maximum per cycle.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Ocean Model: 1/12-degree, 42 levels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82880"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Computer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resources (competing with 25 other operational models)</a:t>
            </a:r>
          </a:p>
          <a:p>
            <a:pPr marL="182880">
              <a:spcBef>
                <a:spcPts val="600"/>
              </a:spcBef>
            </a:pP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>
              <a:lnSpc>
                <a:spcPct val="150000"/>
              </a:lnSpc>
            </a:pP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Goal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to produce robust and skillful model guidance.</a:t>
            </a:r>
          </a:p>
          <a:p>
            <a:pPr marL="0"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However, conflicts exist between having </a:t>
            </a: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right physics (including ocean)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producing on-time </a:t>
            </a: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better guidance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1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342" y="707878"/>
            <a:ext cx="768827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"/>
            </a:pPr>
            <a:r>
              <a:rPr lang="en-US" dirty="0" smtClean="0"/>
              <a:t>Called by </a:t>
            </a:r>
          </a:p>
          <a:p>
            <a:pPr marL="73152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Hurricane/Typhoon/Cyclone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 3" panose="05040102010807070707" pitchFamily="18" charset="2"/>
              <a:buChar char=""/>
            </a:pPr>
            <a:r>
              <a:rPr lang="en-US" dirty="0" smtClean="0"/>
              <a:t>Characteristics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Multi-scale processes in spatial and time, ranging from the environmental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(km)/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(decadal) to the microphysical scale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(µm)/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(second), interacting independently and/or collectively.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importance of air-sea interactions.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2691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81614" y="3111763"/>
            <a:ext cx="7348539" cy="3387427"/>
            <a:chOff x="1338261" y="3200400"/>
            <a:chExt cx="7348539" cy="3387427"/>
          </a:xfrm>
        </p:grpSpPr>
        <p:sp>
          <p:nvSpPr>
            <p:cNvPr id="10" name="TextBox 9"/>
            <p:cNvSpPr txBox="1"/>
            <p:nvPr/>
          </p:nvSpPr>
          <p:spPr>
            <a:xfrm>
              <a:off x="7848600" y="44196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PBL height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38261" y="3200400"/>
              <a:ext cx="6586539" cy="3387427"/>
              <a:chOff x="1338261" y="3200400"/>
              <a:chExt cx="6586539" cy="33874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38261" y="3200400"/>
                <a:ext cx="6586539" cy="3387427"/>
                <a:chOff x="1338261" y="3200400"/>
                <a:chExt cx="6586539" cy="3387427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338261" y="3200400"/>
                  <a:ext cx="6315075" cy="3076511"/>
                  <a:chOff x="1338262" y="3010277"/>
                  <a:chExt cx="6315075" cy="3190875"/>
                </a:xfrm>
              </p:grpSpPr>
              <p:pic>
                <p:nvPicPr>
                  <p:cNvPr id="3077" name="Picture 5" descr="D:\Y2015\TalkSyposium\hurr_cross_from_hat_poster.crop.pn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262" y="3010277"/>
                    <a:ext cx="6315075" cy="31908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" name="Freeform 3"/>
                  <p:cNvSpPr/>
                  <p:nvPr/>
                </p:nvSpPr>
                <p:spPr>
                  <a:xfrm>
                    <a:off x="4648201" y="4516955"/>
                    <a:ext cx="2015149" cy="543932"/>
                  </a:xfrm>
                  <a:custGeom>
                    <a:avLst/>
                    <a:gdLst>
                      <a:gd name="connsiteX0" fmla="*/ 0 w 1874067"/>
                      <a:gd name="connsiteY0" fmla="*/ 281382 h 543932"/>
                      <a:gd name="connsiteX1" fmla="*/ 117695 w 1874067"/>
                      <a:gd name="connsiteY1" fmla="*/ 36938 h 543932"/>
                      <a:gd name="connsiteX2" fmla="*/ 162963 w 1874067"/>
                      <a:gd name="connsiteY2" fmla="*/ 9778 h 543932"/>
                      <a:gd name="connsiteX3" fmla="*/ 253497 w 1874067"/>
                      <a:gd name="connsiteY3" fmla="*/ 724 h 543932"/>
                      <a:gd name="connsiteX4" fmla="*/ 325925 w 1874067"/>
                      <a:gd name="connsiteY4" fmla="*/ 9778 h 543932"/>
                      <a:gd name="connsiteX5" fmla="*/ 497941 w 1874067"/>
                      <a:gd name="connsiteY5" fmla="*/ 82205 h 543932"/>
                      <a:gd name="connsiteX6" fmla="*/ 688064 w 1874067"/>
                      <a:gd name="connsiteY6" fmla="*/ 172740 h 543932"/>
                      <a:gd name="connsiteX7" fmla="*/ 869133 w 1874067"/>
                      <a:gd name="connsiteY7" fmla="*/ 263275 h 543932"/>
                      <a:gd name="connsiteX8" fmla="*/ 1086416 w 1874067"/>
                      <a:gd name="connsiteY8" fmla="*/ 380970 h 543932"/>
                      <a:gd name="connsiteX9" fmla="*/ 1285592 w 1874067"/>
                      <a:gd name="connsiteY9" fmla="*/ 453397 h 543932"/>
                      <a:gd name="connsiteX10" fmla="*/ 1421394 w 1874067"/>
                      <a:gd name="connsiteY10" fmla="*/ 462451 h 543932"/>
                      <a:gd name="connsiteX11" fmla="*/ 1629624 w 1874067"/>
                      <a:gd name="connsiteY11" fmla="*/ 507718 h 543932"/>
                      <a:gd name="connsiteX12" fmla="*/ 1747319 w 1874067"/>
                      <a:gd name="connsiteY12" fmla="*/ 525825 h 543932"/>
                      <a:gd name="connsiteX13" fmla="*/ 1874067 w 1874067"/>
                      <a:gd name="connsiteY13" fmla="*/ 543932 h 543932"/>
                      <a:gd name="connsiteX14" fmla="*/ 1874067 w 1874067"/>
                      <a:gd name="connsiteY14" fmla="*/ 543932 h 543932"/>
                      <a:gd name="connsiteX15" fmla="*/ 1874067 w 1874067"/>
                      <a:gd name="connsiteY15" fmla="*/ 543932 h 543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74067" h="543932">
                        <a:moveTo>
                          <a:pt x="0" y="281382"/>
                        </a:moveTo>
                        <a:cubicBezTo>
                          <a:pt x="45267" y="181793"/>
                          <a:pt x="90535" y="82205"/>
                          <a:pt x="117695" y="36938"/>
                        </a:cubicBezTo>
                        <a:cubicBezTo>
                          <a:pt x="144855" y="-8329"/>
                          <a:pt x="140329" y="15814"/>
                          <a:pt x="162963" y="9778"/>
                        </a:cubicBezTo>
                        <a:cubicBezTo>
                          <a:pt x="185597" y="3742"/>
                          <a:pt x="226337" y="724"/>
                          <a:pt x="253497" y="724"/>
                        </a:cubicBezTo>
                        <a:cubicBezTo>
                          <a:pt x="280657" y="724"/>
                          <a:pt x="285184" y="-3802"/>
                          <a:pt x="325925" y="9778"/>
                        </a:cubicBezTo>
                        <a:cubicBezTo>
                          <a:pt x="366666" y="23358"/>
                          <a:pt x="437585" y="55045"/>
                          <a:pt x="497941" y="82205"/>
                        </a:cubicBezTo>
                        <a:cubicBezTo>
                          <a:pt x="558297" y="109365"/>
                          <a:pt x="626199" y="142562"/>
                          <a:pt x="688064" y="172740"/>
                        </a:cubicBezTo>
                        <a:cubicBezTo>
                          <a:pt x="749929" y="202918"/>
                          <a:pt x="802741" y="228570"/>
                          <a:pt x="869133" y="263275"/>
                        </a:cubicBezTo>
                        <a:cubicBezTo>
                          <a:pt x="935525" y="297980"/>
                          <a:pt x="1017006" y="349283"/>
                          <a:pt x="1086416" y="380970"/>
                        </a:cubicBezTo>
                        <a:cubicBezTo>
                          <a:pt x="1155826" y="412657"/>
                          <a:pt x="1229762" y="439817"/>
                          <a:pt x="1285592" y="453397"/>
                        </a:cubicBezTo>
                        <a:cubicBezTo>
                          <a:pt x="1341422" y="466977"/>
                          <a:pt x="1364055" y="453398"/>
                          <a:pt x="1421394" y="462451"/>
                        </a:cubicBezTo>
                        <a:cubicBezTo>
                          <a:pt x="1478733" y="471504"/>
                          <a:pt x="1575303" y="497156"/>
                          <a:pt x="1629624" y="507718"/>
                        </a:cubicBezTo>
                        <a:cubicBezTo>
                          <a:pt x="1683945" y="518280"/>
                          <a:pt x="1747319" y="525825"/>
                          <a:pt x="1747319" y="525825"/>
                        </a:cubicBezTo>
                        <a:lnTo>
                          <a:pt x="1874067" y="543932"/>
                        </a:lnTo>
                        <a:lnTo>
                          <a:pt x="1874067" y="543932"/>
                        </a:lnTo>
                        <a:lnTo>
                          <a:pt x="1874067" y="543932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 flipH="1">
                    <a:off x="2667001" y="4485268"/>
                    <a:ext cx="1646945" cy="543932"/>
                  </a:xfrm>
                  <a:custGeom>
                    <a:avLst/>
                    <a:gdLst>
                      <a:gd name="connsiteX0" fmla="*/ 0 w 1874067"/>
                      <a:gd name="connsiteY0" fmla="*/ 281382 h 543932"/>
                      <a:gd name="connsiteX1" fmla="*/ 117695 w 1874067"/>
                      <a:gd name="connsiteY1" fmla="*/ 36938 h 543932"/>
                      <a:gd name="connsiteX2" fmla="*/ 162963 w 1874067"/>
                      <a:gd name="connsiteY2" fmla="*/ 9778 h 543932"/>
                      <a:gd name="connsiteX3" fmla="*/ 253497 w 1874067"/>
                      <a:gd name="connsiteY3" fmla="*/ 724 h 543932"/>
                      <a:gd name="connsiteX4" fmla="*/ 325925 w 1874067"/>
                      <a:gd name="connsiteY4" fmla="*/ 9778 h 543932"/>
                      <a:gd name="connsiteX5" fmla="*/ 497941 w 1874067"/>
                      <a:gd name="connsiteY5" fmla="*/ 82205 h 543932"/>
                      <a:gd name="connsiteX6" fmla="*/ 688064 w 1874067"/>
                      <a:gd name="connsiteY6" fmla="*/ 172740 h 543932"/>
                      <a:gd name="connsiteX7" fmla="*/ 869133 w 1874067"/>
                      <a:gd name="connsiteY7" fmla="*/ 263275 h 543932"/>
                      <a:gd name="connsiteX8" fmla="*/ 1086416 w 1874067"/>
                      <a:gd name="connsiteY8" fmla="*/ 380970 h 543932"/>
                      <a:gd name="connsiteX9" fmla="*/ 1285592 w 1874067"/>
                      <a:gd name="connsiteY9" fmla="*/ 453397 h 543932"/>
                      <a:gd name="connsiteX10" fmla="*/ 1421394 w 1874067"/>
                      <a:gd name="connsiteY10" fmla="*/ 462451 h 543932"/>
                      <a:gd name="connsiteX11" fmla="*/ 1629624 w 1874067"/>
                      <a:gd name="connsiteY11" fmla="*/ 507718 h 543932"/>
                      <a:gd name="connsiteX12" fmla="*/ 1747319 w 1874067"/>
                      <a:gd name="connsiteY12" fmla="*/ 525825 h 543932"/>
                      <a:gd name="connsiteX13" fmla="*/ 1874067 w 1874067"/>
                      <a:gd name="connsiteY13" fmla="*/ 543932 h 543932"/>
                      <a:gd name="connsiteX14" fmla="*/ 1874067 w 1874067"/>
                      <a:gd name="connsiteY14" fmla="*/ 543932 h 543932"/>
                      <a:gd name="connsiteX15" fmla="*/ 1874067 w 1874067"/>
                      <a:gd name="connsiteY15" fmla="*/ 543932 h 543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74067" h="543932">
                        <a:moveTo>
                          <a:pt x="0" y="281382"/>
                        </a:moveTo>
                        <a:cubicBezTo>
                          <a:pt x="45267" y="181793"/>
                          <a:pt x="90535" y="82205"/>
                          <a:pt x="117695" y="36938"/>
                        </a:cubicBezTo>
                        <a:cubicBezTo>
                          <a:pt x="144855" y="-8329"/>
                          <a:pt x="140329" y="15814"/>
                          <a:pt x="162963" y="9778"/>
                        </a:cubicBezTo>
                        <a:cubicBezTo>
                          <a:pt x="185597" y="3742"/>
                          <a:pt x="226337" y="724"/>
                          <a:pt x="253497" y="724"/>
                        </a:cubicBezTo>
                        <a:cubicBezTo>
                          <a:pt x="280657" y="724"/>
                          <a:pt x="285184" y="-3802"/>
                          <a:pt x="325925" y="9778"/>
                        </a:cubicBezTo>
                        <a:cubicBezTo>
                          <a:pt x="366666" y="23358"/>
                          <a:pt x="437585" y="55045"/>
                          <a:pt x="497941" y="82205"/>
                        </a:cubicBezTo>
                        <a:cubicBezTo>
                          <a:pt x="558297" y="109365"/>
                          <a:pt x="626199" y="142562"/>
                          <a:pt x="688064" y="172740"/>
                        </a:cubicBezTo>
                        <a:cubicBezTo>
                          <a:pt x="749929" y="202918"/>
                          <a:pt x="802741" y="228570"/>
                          <a:pt x="869133" y="263275"/>
                        </a:cubicBezTo>
                        <a:cubicBezTo>
                          <a:pt x="935525" y="297980"/>
                          <a:pt x="1017006" y="349283"/>
                          <a:pt x="1086416" y="380970"/>
                        </a:cubicBezTo>
                        <a:cubicBezTo>
                          <a:pt x="1155826" y="412657"/>
                          <a:pt x="1229762" y="439817"/>
                          <a:pt x="1285592" y="453397"/>
                        </a:cubicBezTo>
                        <a:cubicBezTo>
                          <a:pt x="1341422" y="466977"/>
                          <a:pt x="1364055" y="453398"/>
                          <a:pt x="1421394" y="462451"/>
                        </a:cubicBezTo>
                        <a:cubicBezTo>
                          <a:pt x="1478733" y="471504"/>
                          <a:pt x="1575303" y="497156"/>
                          <a:pt x="1629624" y="507718"/>
                        </a:cubicBezTo>
                        <a:cubicBezTo>
                          <a:pt x="1683945" y="518280"/>
                          <a:pt x="1747319" y="525825"/>
                          <a:pt x="1747319" y="525825"/>
                        </a:cubicBezTo>
                        <a:lnTo>
                          <a:pt x="1874067" y="543932"/>
                        </a:lnTo>
                        <a:lnTo>
                          <a:pt x="1874067" y="543932"/>
                        </a:lnTo>
                        <a:lnTo>
                          <a:pt x="1874067" y="543932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5726315" y="4681473"/>
                  <a:ext cx="2198485" cy="23382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5986383" y="6280050"/>
                  <a:ext cx="16783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Edited by </a:t>
                  </a:r>
                  <a:r>
                    <a:rPr lang="en-US" sz="1400" dirty="0" err="1" smtClean="0"/>
                    <a:t>hsk</a:t>
                  </a:r>
                  <a:endParaRPr lang="en-US" sz="1400" dirty="0"/>
                </a:p>
              </p:txBody>
            </p:sp>
          </p:grp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733800" y="4681473"/>
                <a:ext cx="4191000" cy="1169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804061" y="228600"/>
            <a:ext cx="7688278" cy="46166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Tropical Cyclone</a:t>
            </a:r>
          </a:p>
        </p:txBody>
      </p:sp>
    </p:spTree>
    <p:extLst>
      <p:ext uri="{BB962C8B-B14F-4D97-AF65-F5344CB8AC3E}">
        <p14:creationId xmlns:p14="http://schemas.microsoft.com/office/powerpoint/2010/main" val="14701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 rot="2275015">
            <a:off x="7166301" y="4750747"/>
            <a:ext cx="1676400" cy="62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Here</a:t>
            </a:r>
            <a:endParaRPr lang="en-US" dirty="0"/>
          </a:p>
        </p:txBody>
      </p:sp>
      <p:pic>
        <p:nvPicPr>
          <p:cNvPr id="9" name="Picture 5" descr="img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1" y="588289"/>
            <a:ext cx="4876800" cy="284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81000" y="3607713"/>
            <a:ext cx="6477000" cy="3174087"/>
            <a:chOff x="1143000" y="2590800"/>
            <a:chExt cx="7497243" cy="4235980"/>
          </a:xfrm>
        </p:grpSpPr>
        <p:grpSp>
          <p:nvGrpSpPr>
            <p:cNvPr id="3" name="Group 2"/>
            <p:cNvGrpSpPr/>
            <p:nvPr/>
          </p:nvGrpSpPr>
          <p:grpSpPr>
            <a:xfrm>
              <a:off x="1143000" y="2590800"/>
              <a:ext cx="7497243" cy="4235980"/>
              <a:chOff x="2152650" y="-327091"/>
              <a:chExt cx="6288010" cy="7203120"/>
            </a:xfrm>
          </p:grpSpPr>
          <p:pic>
            <p:nvPicPr>
              <p:cNvPr id="1029" name="Picture 5" descr="D:\Y2015\TalkSyposium\fig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-327091"/>
                <a:ext cx="5943600" cy="7029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81932" y="6214804"/>
                <a:ext cx="2058728" cy="66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ESRL (edited by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hsk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)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029200" y="5486400"/>
              <a:ext cx="1752600" cy="702989"/>
              <a:chOff x="5029200" y="5486400"/>
              <a:chExt cx="1752600" cy="702989"/>
            </a:xfrm>
          </p:grpSpPr>
          <p:cxnSp>
            <p:nvCxnSpPr>
              <p:cNvPr id="10" name="Curved Connector 9"/>
              <p:cNvCxnSpPr/>
              <p:nvPr/>
            </p:nvCxnSpPr>
            <p:spPr>
              <a:xfrm rot="5400000" flipH="1" flipV="1">
                <a:off x="4914900" y="5600700"/>
                <a:ext cx="533400" cy="3048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urved Connector 14"/>
              <p:cNvCxnSpPr/>
              <p:nvPr/>
            </p:nvCxnSpPr>
            <p:spPr>
              <a:xfrm rot="5400000" flipH="1" flipV="1">
                <a:off x="5029200" y="5562600"/>
                <a:ext cx="533400" cy="381000"/>
              </a:xfrm>
              <a:prstGeom prst="curvedConnector3">
                <a:avLst>
                  <a:gd name="adj1" fmla="val 41056"/>
                </a:avLst>
              </a:prstGeom>
              <a:ln w="254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urved Connector 15"/>
              <p:cNvCxnSpPr/>
              <p:nvPr/>
            </p:nvCxnSpPr>
            <p:spPr>
              <a:xfrm rot="5400000" flipH="1" flipV="1">
                <a:off x="5168244" y="5562600"/>
                <a:ext cx="533400" cy="381000"/>
              </a:xfrm>
              <a:prstGeom prst="curvedConnector3">
                <a:avLst>
                  <a:gd name="adj1" fmla="val 38075"/>
                </a:avLst>
              </a:prstGeom>
              <a:ln w="254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206344" y="5850835"/>
                <a:ext cx="1575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Entrainment</a:t>
                </a:r>
                <a:endParaRPr lang="en-US" dirty="0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33401" y="147935"/>
            <a:ext cx="80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At Least What is known at PBL and Ocean Upper Layer</a:t>
            </a:r>
            <a:endParaRPr lang="en-US" sz="2400" b="1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960794" y="6472899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5</a:t>
            </a:fld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7013901" y="5320859"/>
            <a:ext cx="1676400" cy="62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Here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80511" y="579696"/>
            <a:ext cx="3703443" cy="2895600"/>
            <a:chOff x="5288158" y="838200"/>
            <a:chExt cx="3703443" cy="3077290"/>
          </a:xfrm>
        </p:grpSpPr>
        <p:grpSp>
          <p:nvGrpSpPr>
            <p:cNvPr id="26" name="Group 25"/>
            <p:cNvGrpSpPr/>
            <p:nvPr/>
          </p:nvGrpSpPr>
          <p:grpSpPr>
            <a:xfrm>
              <a:off x="5288158" y="838200"/>
              <a:ext cx="3703443" cy="3077290"/>
              <a:chOff x="5292643" y="352425"/>
              <a:chExt cx="4003757" cy="3327202"/>
            </a:xfrm>
          </p:grpSpPr>
          <p:pic>
            <p:nvPicPr>
              <p:cNvPr id="7171" name="Picture 3" descr="D:\Y2015\TalkSyposium\RollVortex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643" y="352425"/>
                <a:ext cx="3397658" cy="3019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620000" y="2940963"/>
                <a:ext cx="1676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Wurman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Windslow</a:t>
                </a:r>
                <a:endParaRPr lang="en-US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Science, 1998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64357" y="914400"/>
              <a:ext cx="88404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Vortex </a:t>
              </a:r>
            </a:p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Roll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0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1494" y="6458488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5459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Air-Sea Interface</a:t>
            </a:r>
            <a:endParaRPr lang="en-US" sz="2400" b="1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230908"/>
            <a:ext cx="7543800" cy="5322292"/>
            <a:chOff x="228600" y="776685"/>
            <a:chExt cx="7543800" cy="5322292"/>
          </a:xfrm>
        </p:grpSpPr>
        <p:sp>
          <p:nvSpPr>
            <p:cNvPr id="3" name="Rectangle 2"/>
            <p:cNvSpPr/>
            <p:nvPr/>
          </p:nvSpPr>
          <p:spPr>
            <a:xfrm>
              <a:off x="1276350" y="5791200"/>
              <a:ext cx="57340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http://www.whoi.edu/science/AOPE/dept/CBLASTmain.html</a:t>
              </a:r>
              <a:endParaRPr lang="en-US" sz="1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8600" y="776685"/>
              <a:ext cx="7543800" cy="5048071"/>
              <a:chOff x="381001" y="614065"/>
              <a:chExt cx="8241266" cy="572220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02267" y="614065"/>
                <a:ext cx="7620000" cy="5722203"/>
                <a:chOff x="609600" y="614065"/>
                <a:chExt cx="7620000" cy="5722203"/>
              </a:xfrm>
            </p:grpSpPr>
            <p:pic>
              <p:nvPicPr>
                <p:cNvPr id="8195" name="Picture 3" descr="D:\Y2015\TalkSyposium\cblast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621268"/>
                  <a:ext cx="7620000" cy="5715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" name="Straight Connector 5"/>
                <p:cNvCxnSpPr/>
                <p:nvPr/>
              </p:nvCxnSpPr>
              <p:spPr>
                <a:xfrm>
                  <a:off x="4495800" y="614065"/>
                  <a:ext cx="0" cy="57222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Down Arrow 15"/>
              <p:cNvSpPr/>
              <p:nvPr/>
            </p:nvSpPr>
            <p:spPr>
              <a:xfrm>
                <a:off x="685800" y="3352800"/>
                <a:ext cx="208221" cy="1371600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flipV="1">
                <a:off x="687124" y="1905000"/>
                <a:ext cx="208221" cy="1290935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251339" y="3475166"/>
                <a:ext cx="628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Sea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98939" y="2415662"/>
                <a:ext cx="933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Air</a:t>
                </a:r>
                <a:endParaRPr lang="en-US" dirty="0"/>
              </a:p>
            </p:txBody>
          </p:sp>
        </p:grpSp>
      </p:grpSp>
      <p:sp>
        <p:nvSpPr>
          <p:cNvPr id="9" name="Right Arrow 8"/>
          <p:cNvSpPr/>
          <p:nvPr/>
        </p:nvSpPr>
        <p:spPr>
          <a:xfrm>
            <a:off x="7239000" y="1143000"/>
            <a:ext cx="1905000" cy="62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&amp; From Here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817830"/>
            <a:ext cx="267819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 Budget + Processes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838200"/>
            <a:ext cx="3505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Budget + Processes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86200" y="1002496"/>
            <a:ext cx="45720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61207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:\Users\hyun-sook\Documents\AL062014_5W_010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71600"/>
            <a:ext cx="6477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518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u="sng" dirty="0" smtClean="0"/>
              <a:t>NHC Official Forecast Advisory  </a:t>
            </a:r>
          </a:p>
          <a:p>
            <a:pPr algn="ctr">
              <a:lnSpc>
                <a:spcPts val="2700"/>
              </a:lnSpc>
            </a:pPr>
            <a:r>
              <a:rPr lang="en-US" sz="2400" b="1" u="sng" dirty="0" smtClean="0"/>
              <a:t>e.g., Hurricane Edouard (2014)</a:t>
            </a:r>
            <a:endParaRPr lang="en-US" sz="2400" b="1" u="sng" dirty="0"/>
          </a:p>
        </p:txBody>
      </p:sp>
      <p:sp>
        <p:nvSpPr>
          <p:cNvPr id="6" name="Right Arrow 5"/>
          <p:cNvSpPr/>
          <p:nvPr/>
        </p:nvSpPr>
        <p:spPr>
          <a:xfrm>
            <a:off x="176893" y="2895600"/>
            <a:ext cx="3328308" cy="601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43B-7EE3-4205-88F2-944D4D7BF2EA}" type="slidenum">
              <a:rPr lang="en-US" smtClean="0"/>
              <a:t>8</a:t>
            </a:fld>
            <a:endParaRPr lang="en-US"/>
          </a:p>
        </p:txBody>
      </p:sp>
      <p:pic>
        <p:nvPicPr>
          <p:cNvPr id="1027" name="Picture 3" descr="C:\Users\hyun-sook\Documents\HWRF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0400" cy="42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152400"/>
            <a:ext cx="8296275" cy="83099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Hurricane Weather Research and Forecast System (HWRF)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686" y="1080390"/>
            <a:ext cx="842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Ocean Component in HWRF:</a:t>
            </a:r>
          </a:p>
          <a:p>
            <a:r>
              <a:rPr lang="en-US" dirty="0" smtClean="0"/>
              <a:t>North Atlantic 	        – 3D POM since 2007</a:t>
            </a:r>
          </a:p>
          <a:p>
            <a:r>
              <a:rPr lang="en-US" dirty="0" smtClean="0"/>
              <a:t>Eastern North Pacific  – non-coupling before 1D POM (2011), 3D POM (2012 -)</a:t>
            </a:r>
          </a:p>
          <a:p>
            <a:r>
              <a:rPr lang="en-US" dirty="0" smtClean="0"/>
              <a:t>Western North Pacific – non-coupling (2012 -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A92143B-7EE3-4205-88F2-944D4D7BF2EA}" type="slidenum">
              <a:rPr lang="en-US" smtClean="0"/>
              <a:t>9</a:t>
            </a:fld>
            <a:endParaRPr lang="en-US"/>
          </a:p>
        </p:txBody>
      </p:sp>
      <p:pic>
        <p:nvPicPr>
          <p:cNvPr id="10242" name="Picture 2" descr="D:\hskpaper\Fig13_paper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18" y="1480179"/>
            <a:ext cx="4508995" cy="39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1" y="152399"/>
            <a:ext cx="8229600" cy="8463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HYCOM coupling vs. POM coupling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2008 and 2009 North Atlantic Hurricane Forecast Comparisons</a:t>
            </a:r>
            <a:r>
              <a:rPr lang="en-US" sz="2000" dirty="0" smtClean="0"/>
              <a:t>	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D:\hskpaper\finalDraftJune2012\BTK2008-2009AL-figure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4" y="1490842"/>
            <a:ext cx="3489536" cy="45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424" y="5562600"/>
            <a:ext cx="4483690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HYCOM coupling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intensity error by ~13%, 	              and bias by ~43%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8847" y="956846"/>
            <a:ext cx="1652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(Kim et al. 2014)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42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4640</TotalTime>
  <Words>1016</Words>
  <Application>Microsoft Office PowerPoint</Application>
  <PresentationFormat>On-screen Show (4:3)</PresentationFormat>
  <Paragraphs>199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Hyun-Sook Kim</dc:creator>
  <cp:lastModifiedBy>Hyun-Sook Kim</cp:lastModifiedBy>
  <cp:revision>320</cp:revision>
  <dcterms:created xsi:type="dcterms:W3CDTF">2015-04-02T14:56:57Z</dcterms:created>
  <dcterms:modified xsi:type="dcterms:W3CDTF">2015-04-15T15:18:37Z</dcterms:modified>
</cp:coreProperties>
</file>